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3"/>
  </p:notesMasterIdLst>
  <p:sldIdLst>
    <p:sldId id="300" r:id="rId3"/>
    <p:sldId id="261" r:id="rId4"/>
    <p:sldId id="1038" r:id="rId5"/>
    <p:sldId id="1040" r:id="rId6"/>
    <p:sldId id="1043" r:id="rId7"/>
    <p:sldId id="1039" r:id="rId8"/>
    <p:sldId id="1047" r:id="rId9"/>
    <p:sldId id="1045" r:id="rId10"/>
    <p:sldId id="1041" r:id="rId11"/>
    <p:sldId id="1046" r:id="rId12"/>
    <p:sldId id="330" r:id="rId13"/>
    <p:sldId id="1063" r:id="rId14"/>
    <p:sldId id="1048" r:id="rId15"/>
    <p:sldId id="1049" r:id="rId16"/>
    <p:sldId id="1050" r:id="rId17"/>
    <p:sldId id="1051" r:id="rId18"/>
    <p:sldId id="1055" r:id="rId19"/>
    <p:sldId id="1074" r:id="rId20"/>
    <p:sldId id="1067" r:id="rId21"/>
    <p:sldId id="1068" r:id="rId22"/>
    <p:sldId id="1054" r:id="rId23"/>
    <p:sldId id="1073" r:id="rId24"/>
    <p:sldId id="1071" r:id="rId25"/>
    <p:sldId id="1066" r:id="rId26"/>
    <p:sldId id="1062" r:id="rId27"/>
    <p:sldId id="1065" r:id="rId28"/>
    <p:sldId id="1064" r:id="rId29"/>
    <p:sldId id="1069" r:id="rId30"/>
    <p:sldId id="1070" r:id="rId31"/>
    <p:sldId id="32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7" autoAdjust="0"/>
    <p:restoredTop sz="86710"/>
  </p:normalViewPr>
  <p:slideViewPr>
    <p:cSldViewPr snapToGrid="0">
      <p:cViewPr>
        <p:scale>
          <a:sx n="135" d="100"/>
          <a:sy n="135"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BDA2-762D-2384-F64E-1AD8A00DF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FBE2B-C546-669D-187E-06F79D53F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A4AA9-A8B0-4D9B-B45F-55FD4F9BF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C3CAB7-7C86-0879-8BD4-71276B7A2211}"/>
              </a:ext>
            </a:extLst>
          </p:cNvPr>
          <p:cNvSpPr>
            <a:spLocks noGrp="1"/>
          </p:cNvSpPr>
          <p:nvPr>
            <p:ph type="sldNum" sz="quarter" idx="5"/>
          </p:nvPr>
        </p:nvSpPr>
        <p:spPr/>
        <p:txBody>
          <a:bodyPr/>
          <a:lstStyle/>
          <a:p>
            <a:fld id="{98591625-B960-4FA4-9643-9A008D8F68F0}" type="slidenum">
              <a:rPr lang="zh-CN" altLang="en-US" smtClean="0"/>
              <a:t>12</a:t>
            </a:fld>
            <a:endParaRPr lang="zh-CN" altLang="en-US"/>
          </a:p>
        </p:txBody>
      </p:sp>
    </p:spTree>
    <p:extLst>
      <p:ext uri="{BB962C8B-B14F-4D97-AF65-F5344CB8AC3E}">
        <p14:creationId xmlns:p14="http://schemas.microsoft.com/office/powerpoint/2010/main" val="9110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个较为常用的结构洞算法。</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和英伟达提供的接口，实现并行计算加速的目的。</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4"/>
          <a:stretch>
            <a:fillRect/>
          </a:stretch>
        </p:blipFill>
        <p:spPr>
          <a:xfrm>
            <a:off x="6694805" y="3194050"/>
            <a:ext cx="4902835" cy="3473450"/>
          </a:xfrm>
          <a:prstGeom prst="rect">
            <a:avLst/>
          </a:prstGeom>
        </p:spPr>
      </p:pic>
      <p:pic>
        <p:nvPicPr>
          <p:cNvPr id="7" name="图片 6"/>
          <p:cNvPicPr>
            <a:picLocks noChangeAspect="1"/>
          </p:cNvPicPr>
          <p:nvPr/>
        </p:nvPicPr>
        <p:blipFill>
          <a:blip r:embed="rId5"/>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新宋体" panose="02010609030101010101" pitchFamily="49" charset="-122"/>
                <a:ea typeface="新宋体"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evaluation.py</a:t>
            </a:r>
            <a:r>
              <a:rPr lang="zh-CN" altLang="en-US" dirty="0">
                <a:latin typeface="新宋体" panose="02010609030101010101" pitchFamily="49" charset="-122"/>
                <a:ea typeface="新宋体"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新宋体" panose="02010609030101010101" pitchFamily="49" charset="-122"/>
                <a:ea typeface="新宋体" panose="02010609030101010101" pitchFamily="49" charset="-122"/>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有效大小</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 </a:t>
            </a:r>
            <a:r>
              <a:rPr lang="zh-CN" altLang="en-US" dirty="0">
                <a:latin typeface="新宋体" panose="02010609030101010101" pitchFamily="49" charset="-122"/>
                <a:ea typeface="新宋体" panose="02010609030101010101" pitchFamily="49" charset="-122"/>
                <a:cs typeface="Times New Roman" panose="02020603050405020304" pitchFamily="18" charset="0"/>
              </a:rPr>
              <a:t>。</a:t>
            </a:r>
            <a:endParaRPr lang="en-US" altLang="zh-CN" dirty="0">
              <a:latin typeface="新宋体" panose="02010609030101010101" pitchFamily="49" charset="-122"/>
              <a:ea typeface="新宋体"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CC8F-1E14-422E-4DEA-3B52BA6DAE3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7684C8A5-E72A-F42F-EF5C-642BD362A8D0}"/>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4BB6761E-7CA3-1927-0AD6-50A578F3820F}"/>
              </a:ext>
            </a:extLst>
          </p:cNvPr>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87F3B2CD-6C8B-F46A-3911-522953E2772A}"/>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F1FD1302-E735-A2A1-7A81-4983B47A2871}"/>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8FAB200D-6452-69F9-8E46-4B70EB304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86F3CE8B-841D-0515-5874-DA37BF3A23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2B113274-70BA-3EFE-334D-AB75B54579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pic>
        <p:nvPicPr>
          <p:cNvPr id="3" name="图形 9">
            <a:extLst>
              <a:ext uri="{FF2B5EF4-FFF2-40B4-BE49-F238E27FC236}">
                <a16:creationId xmlns:a16="http://schemas.microsoft.com/office/drawing/2014/main" id="{6CB39971-3B2E-882F-6226-165E3F89FD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577" y="885768"/>
            <a:ext cx="5212124" cy="5491345"/>
          </a:xfrm>
          <a:prstGeom prst="rect">
            <a:avLst/>
          </a:prstGeom>
        </p:spPr>
      </p:pic>
      <p:sp>
        <p:nvSpPr>
          <p:cNvPr id="6" name="TextBox 5">
            <a:extLst>
              <a:ext uri="{FF2B5EF4-FFF2-40B4-BE49-F238E27FC236}">
                <a16:creationId xmlns:a16="http://schemas.microsoft.com/office/drawing/2014/main" id="{F3BBFE54-E267-EDA4-65E5-CB2E4C28A1D5}"/>
              </a:ext>
            </a:extLst>
          </p:cNvPr>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NSimSun" panose="02010609030101010101" pitchFamily="49" charset="-122"/>
                <a:ea typeface="NSimSun" panose="02010609030101010101" pitchFamily="49" charset="-122"/>
              </a:rPr>
              <a:t>整体架构如右图所示，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可以利用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dirty="0">
                <a:latin typeface="NSimSun" panose="02010609030101010101" pitchFamily="49" charset="-122"/>
                <a:ea typeface="NSimSun" panose="02010609030101010101" pitchFamily="49" charset="-122"/>
              </a:rPr>
              <a:t>将</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接口与底层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C++/CUDA</a:t>
            </a:r>
            <a:r>
              <a:rPr lang="zh-CN" altLang="en-US" dirty="0">
                <a:latin typeface="NSimSun" panose="02010609030101010101" pitchFamily="49" charset="-122"/>
                <a:ea typeface="NSimSun" panose="02010609030101010101" pitchFamily="49" charset="-122"/>
              </a:rPr>
              <a:t>代码高效</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结合</a:t>
            </a:r>
            <a:r>
              <a:rPr lang="zh-CN" altLang="en-US" dirty="0">
                <a:latin typeface="NSimSun" panose="02010609030101010101" pitchFamily="49" charset="-122"/>
                <a:ea typeface="NSimSun" panose="02010609030101010101" pitchFamily="49" charset="-122"/>
              </a:rPr>
              <a:t>，实现</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加速。</a:t>
            </a:r>
            <a:endParaRPr lang="en-US" altLang="zh-CN" dirty="0">
              <a:latin typeface="NSimSun" panose="02010609030101010101" pitchFamily="49" charset="-122"/>
              <a:ea typeface="NSimSun" panose="02010609030101010101" pitchFamily="49" charset="-122"/>
            </a:endParaRPr>
          </a:p>
          <a:p>
            <a:pPr>
              <a:lnSpc>
                <a:spcPct val="114000"/>
              </a:lnSpc>
            </a:pPr>
            <a:endParaRPr lang="en-US" altLang="zh-CN" dirty="0">
              <a:latin typeface="NSimSun" panose="02010609030101010101" pitchFamily="49" charset="-122"/>
              <a:ea typeface="NSimSun" panose="02010609030101010101" pitchFamily="49" charset="-122"/>
            </a:endParaRPr>
          </a:p>
          <a:p>
            <a:pPr>
              <a:lnSpc>
                <a:spcPct val="114000"/>
              </a:lnSpc>
            </a:pPr>
            <a:r>
              <a:rPr lang="zh-CN" altLang="en-US" dirty="0">
                <a:latin typeface="NSimSun" panose="02010609030101010101" pitchFamily="49" charset="-122"/>
                <a:ea typeface="NSimSun" panose="02010609030101010101" pitchFamily="49" charset="-122"/>
              </a:rPr>
              <a:t>具体实现如下：</a:t>
            </a:r>
          </a:p>
          <a:p>
            <a:pPr>
              <a:lnSpc>
                <a:spcPct val="114000"/>
              </a:lnSpc>
            </a:pPr>
            <a:r>
              <a:rPr lang="en-US" altLang="zh-CN" dirty="0">
                <a:latin typeface="NSimSun" panose="02010609030101010101" pitchFamily="49" charset="-122"/>
                <a:ea typeface="NSimSun" panose="02010609030101010101" pitchFamily="49" charset="-122"/>
              </a:rPr>
              <a:t>1. </a:t>
            </a:r>
            <a:r>
              <a:rPr lang="zh-CN" altLang="en-US" dirty="0">
                <a:latin typeface="NSimSun" panose="02010609030101010101" pitchFamily="49" charset="-122"/>
                <a:ea typeface="NSimSun" panose="02010609030101010101" pitchFamily="49" charset="-122"/>
              </a:rPr>
              <a:t>数据接口：通过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Graph Container</a:t>
            </a:r>
            <a:r>
              <a:rPr lang="zh-CN" altLang="en-US" dirty="0">
                <a:latin typeface="NSimSun" panose="02010609030101010101" pitchFamily="49" charset="-122"/>
                <a:ea typeface="NSimSun" panose="02010609030101010101" pitchFamily="49" charset="-122"/>
              </a:rPr>
              <a:t>模块，图数据可在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CPU</a:t>
            </a:r>
            <a:r>
              <a:rPr lang="zh-CN" altLang="en-US" dirty="0">
                <a:latin typeface="NSimSun" panose="02010609030101010101" pitchFamily="49" charset="-122"/>
                <a:ea typeface="NSimSun" panose="02010609030101010101" pitchFamily="49" charset="-122"/>
              </a:rPr>
              <a:t>与</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之间高效传输。</a:t>
            </a:r>
          </a:p>
          <a:p>
            <a:pPr>
              <a:lnSpc>
                <a:spcPct val="114000"/>
              </a:lnSpc>
            </a:pPr>
            <a:r>
              <a:rPr lang="en-US" altLang="zh-CN" dirty="0">
                <a:latin typeface="NSimSun" panose="02010609030101010101" pitchFamily="49" charset="-122"/>
                <a:ea typeface="NSimSun" panose="02010609030101010101" pitchFamily="49" charset="-122"/>
              </a:rPr>
              <a:t>2. </a:t>
            </a:r>
            <a:r>
              <a:rPr lang="zh-CN" altLang="en-US" dirty="0">
                <a:latin typeface="NSimSun" panose="02010609030101010101" pitchFamily="49" charset="-122"/>
                <a:ea typeface="NSimSun" panose="02010609030101010101" pitchFamily="49" charset="-122"/>
              </a:rPr>
              <a:t>计算核心：网络分析函数模块使用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rPr>
              <a:t>实现图算法（如</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 constraint</a:t>
            </a:r>
            <a:r>
              <a:rPr lang="zh-CN" altLang="en-US" dirty="0">
                <a:latin typeface="NSimSun" panose="02010609030101010101" pitchFamily="49" charset="-122"/>
                <a:ea typeface="NSimSun" panose="02010609030101010101" pitchFamily="49" charset="-122"/>
              </a:rPr>
              <a:t>等）的并行化，充分发挥</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的强大计算能力。</a:t>
            </a:r>
          </a:p>
          <a:p>
            <a:pPr>
              <a:lnSpc>
                <a:spcPct val="114000"/>
              </a:lnSpc>
            </a:pPr>
            <a:r>
              <a:rPr lang="en-US" altLang="zh-CN" dirty="0">
                <a:latin typeface="NSimSun" panose="02010609030101010101" pitchFamily="49" charset="-122"/>
                <a:ea typeface="NSimSun" panose="02010609030101010101" pitchFamily="49" charset="-122"/>
              </a:rPr>
              <a:t>3. </a:t>
            </a:r>
            <a:r>
              <a:rPr lang="zh-CN" altLang="en-US" dirty="0">
                <a:latin typeface="NSimSun" panose="02010609030101010101" pitchFamily="49" charset="-122"/>
                <a:ea typeface="NSimSun" panose="02010609030101010101" pitchFamily="49" charset="-122"/>
              </a:rPr>
              <a:t>用户端：用户通过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接口调用，无需关心底层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实现，保持</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的易用性。</a:t>
            </a:r>
          </a:p>
        </p:txBody>
      </p:sp>
      <p:sp>
        <p:nvSpPr>
          <p:cNvPr id="7" name="文本框 14">
            <a:extLst>
              <a:ext uri="{FF2B5EF4-FFF2-40B4-BE49-F238E27FC236}">
                <a16:creationId xmlns:a16="http://schemas.microsoft.com/office/drawing/2014/main" id="{76DA55EC-E078-14D4-C789-15E50319BD7E}"/>
              </a:ext>
            </a:extLst>
          </p:cNvPr>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设计方案</a:t>
            </a:r>
          </a:p>
        </p:txBody>
      </p:sp>
      <p:sp>
        <p:nvSpPr>
          <p:cNvPr id="4" name="灯片编号占位符 1">
            <a:extLst>
              <a:ext uri="{FF2B5EF4-FFF2-40B4-BE49-F238E27FC236}">
                <a16:creationId xmlns:a16="http://schemas.microsoft.com/office/drawing/2014/main" id="{31E874CD-4A31-2B7D-731B-12BFD252C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12</a:t>
            </a:fld>
            <a:endParaRPr lang="zh-CN" altLang="en-US" sz="1800" dirty="0">
              <a:solidFill>
                <a:schemeClr val="accent1"/>
              </a:solidFill>
              <a:latin typeface="黑体" panose="02010609060101010101" charset="-122"/>
              <a:ea typeface="黑体" panose="02010609060101010101" charset="-122"/>
              <a:sym typeface="+mn-ea"/>
            </a:endParaRPr>
          </a:p>
        </p:txBody>
      </p:sp>
    </p:spTree>
    <p:extLst>
      <p:ext uri="{BB962C8B-B14F-4D97-AF65-F5344CB8AC3E}">
        <p14:creationId xmlns:p14="http://schemas.microsoft.com/office/powerpoint/2010/main" val="380988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pSp>
        <p:nvGrpSpPr>
          <p:cNvPr id="25" name="Group 10"/>
          <p:cNvGrpSpPr/>
          <p:nvPr>
            <p:custDataLst>
              <p:tags r:id="rId1"/>
            </p:custDataLst>
          </p:nvPr>
        </p:nvGrpSpPr>
        <p:grpSpPr bwMode="auto">
          <a:xfrm>
            <a:off x="2107078" y="3089897"/>
            <a:ext cx="2094401" cy="1217613"/>
            <a:chOff x="0" y="0"/>
            <a:chExt cx="2758" cy="1624"/>
          </a:xfrm>
        </p:grpSpPr>
        <p:sp>
          <p:nvSpPr>
            <p:cNvPr id="26" name="Rectangle 11"/>
            <p:cNvSpPr>
              <a:spLocks noChangeArrowheads="1"/>
            </p:cNvSpPr>
            <p:nvPr>
              <p:custDataLst>
                <p:tags r:id="rId20"/>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p>
          </p:txBody>
        </p:sp>
        <p:sp>
          <p:nvSpPr>
            <p:cNvPr id="27" name="Rectangle 12"/>
            <p:cNvSpPr>
              <a:spLocks noChangeArrowheads="1"/>
            </p:cNvSpPr>
            <p:nvPr>
              <p:custDataLst>
                <p:tags r:id="rId21"/>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计算中，需要高效的线程同步来处理共享数据。</a:t>
              </a:r>
            </a:p>
          </p:txBody>
        </p:sp>
      </p:grpSp>
      <p:sp>
        <p:nvSpPr>
          <p:cNvPr id="28" name="Oval 14"/>
          <p:cNvSpPr>
            <a:spLocks noChangeArrowheads="1"/>
          </p:cNvSpPr>
          <p:nvPr>
            <p:custDataLst>
              <p:tags r:id="rId2"/>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3"/>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4"/>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17"/>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8"/>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9"/>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5"/>
            </p:custDataLst>
          </p:nvPr>
        </p:nvGrpSpPr>
        <p:grpSpPr bwMode="auto">
          <a:xfrm>
            <a:off x="5461465" y="3089897"/>
            <a:ext cx="2070100" cy="1217613"/>
            <a:chOff x="0" y="0"/>
            <a:chExt cx="2726" cy="1624"/>
          </a:xfrm>
        </p:grpSpPr>
        <p:sp>
          <p:nvSpPr>
            <p:cNvPr id="36" name="Rectangle 11"/>
            <p:cNvSpPr>
              <a:spLocks noChangeArrowheads="1"/>
            </p:cNvSpPr>
            <p:nvPr>
              <p:custDataLst>
                <p:tags r:id="rId15"/>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p>
          </p:txBody>
        </p:sp>
        <p:sp>
          <p:nvSpPr>
            <p:cNvPr id="37" name="Rectangle 12"/>
            <p:cNvSpPr>
              <a:spLocks noChangeArrowheads="1"/>
            </p:cNvSpPr>
            <p:nvPr>
              <p:custDataLst>
                <p:tags r:id="rId16"/>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并行环境下如何高效地处理是一个难题。</a:t>
              </a:r>
            </a:p>
          </p:txBody>
        </p:sp>
      </p:grpSp>
      <p:grpSp>
        <p:nvGrpSpPr>
          <p:cNvPr id="38" name="Group 13"/>
          <p:cNvGrpSpPr/>
          <p:nvPr>
            <p:custDataLst>
              <p:tags r:id="rId6"/>
            </p:custDataLst>
          </p:nvPr>
        </p:nvGrpSpPr>
        <p:grpSpPr bwMode="auto">
          <a:xfrm>
            <a:off x="4809292" y="3074022"/>
            <a:ext cx="453736" cy="438150"/>
            <a:chOff x="40" y="0"/>
            <a:chExt cx="596" cy="584"/>
          </a:xfrm>
        </p:grpSpPr>
        <p:sp>
          <p:nvSpPr>
            <p:cNvPr id="39" name="Oval 14"/>
            <p:cNvSpPr>
              <a:spLocks noChangeArrowheads="1"/>
            </p:cNvSpPr>
            <p:nvPr>
              <p:custDataLst>
                <p:tags r:id="rId13"/>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4"/>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7"/>
            </p:custDataLst>
          </p:nvPr>
        </p:nvGrpSpPr>
        <p:grpSpPr bwMode="auto">
          <a:xfrm>
            <a:off x="8634878" y="3089897"/>
            <a:ext cx="2296399" cy="1217613"/>
            <a:chOff x="0" y="0"/>
            <a:chExt cx="3024" cy="1624"/>
          </a:xfrm>
        </p:grpSpPr>
        <p:sp>
          <p:nvSpPr>
            <p:cNvPr id="42" name="Rectangle 11"/>
            <p:cNvSpPr>
              <a:spLocks noChangeArrowheads="1"/>
            </p:cNvSpPr>
            <p:nvPr>
              <p:custDataLst>
                <p:tags r:id="rId11"/>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p>
          </p:txBody>
        </p:sp>
        <p:sp>
          <p:nvSpPr>
            <p:cNvPr id="43" name="Rectangle 12"/>
            <p:cNvSpPr>
              <a:spLocks noChangeArrowheads="1"/>
            </p:cNvSpPr>
            <p:nvPr>
              <p:custDataLst>
                <p:tags r:id="rId12"/>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的迭代过程中的边集变化）可能使得任务划分和调度变得复杂。</a:t>
              </a:r>
            </a:p>
          </p:txBody>
        </p:sp>
      </p:grpSp>
      <p:grpSp>
        <p:nvGrpSpPr>
          <p:cNvPr id="44" name="Group 13"/>
          <p:cNvGrpSpPr/>
          <p:nvPr>
            <p:custDataLst>
              <p:tags r:id="rId8"/>
            </p:custDataLst>
          </p:nvPr>
        </p:nvGrpSpPr>
        <p:grpSpPr bwMode="auto">
          <a:xfrm>
            <a:off x="7991940" y="3074022"/>
            <a:ext cx="444500" cy="438150"/>
            <a:chOff x="0" y="0"/>
            <a:chExt cx="584" cy="584"/>
          </a:xfrm>
        </p:grpSpPr>
        <p:sp>
          <p:nvSpPr>
            <p:cNvPr id="45" name="Oval 14"/>
            <p:cNvSpPr>
              <a:spLocks noChangeArrowheads="1"/>
            </p:cNvSpPr>
            <p:nvPr>
              <p:custDataLst>
                <p:tags r:id="rId9"/>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10"/>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p>
        </p:txBody>
      </p:sp>
      <p:pic>
        <p:nvPicPr>
          <p:cNvPr id="2" name="图片 1"/>
          <p:cNvPicPr>
            <a:picLocks noChangeAspect="1"/>
          </p:cNvPicPr>
          <p:nvPr/>
        </p:nvPicPr>
        <p:blipFill>
          <a:blip r:embed="rId4"/>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 </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p>
        </p:txBody>
      </p:sp>
      <p:pic>
        <p:nvPicPr>
          <p:cNvPr id="3" name="图片 2"/>
          <p:cNvPicPr>
            <a:picLocks noChangeAspect="1"/>
          </p:cNvPicPr>
          <p:nvPr/>
        </p:nvPicPr>
        <p:blipFill>
          <a:blip r:embed="rId4"/>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新宋体" panose="02010609030101010101" pitchFamily="49" charset="-122"/>
                <a:ea typeface="新宋体"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GPU</a:t>
            </a:r>
            <a:r>
              <a:rPr lang="zh-CN" altLang="en-US" sz="1600" dirty="0">
                <a:solidFill>
                  <a:schemeClr val="bg2">
                    <a:lumMod val="50000"/>
                  </a:schemeClr>
                </a:solidFill>
                <a:latin typeface="新宋体" panose="02010609030101010101" pitchFamily="49" charset="-122"/>
                <a:ea typeface="新宋体" panose="02010609030101010101" pitchFamily="49" charset="-122"/>
              </a:rPr>
              <a:t>上加速并行计算，尤其适合处理稀疏图中邻居节点多的数据聚合任务。</a:t>
            </a: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pic>
        <p:nvPicPr>
          <p:cNvPr id="2050" name="Picture 2" descr="GPU 共享内存bank冲突(shared memory bank conflicts) - FindHao"/>
          <p:cNvPicPr>
            <a:picLocks noChangeAspect="1" noChangeArrowheads="1"/>
          </p:cNvPicPr>
          <p:nvPr/>
        </p:nvPicPr>
        <p:blipFill rotWithShape="1">
          <a:blip r:embed="rId4">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38519-8D40-E42C-FE77-F1CD188D5A07}"/>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CCC42FA8-3BF1-005C-ED9C-CF9256A46C11}"/>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A7EFF766-C92D-554C-29F5-9FC5430DBBA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7EF274A0-0CD5-E8D2-79F3-4C008EB3CA85}"/>
              </a:ext>
            </a:extLst>
          </p:cNvPr>
          <p:cNvSpPr txBox="1"/>
          <p:nvPr/>
        </p:nvSpPr>
        <p:spPr>
          <a:xfrm>
            <a:off x="1417468" y="314861"/>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代码实现</a:t>
            </a:r>
          </a:p>
        </p:txBody>
      </p:sp>
      <p:grpSp>
        <p:nvGrpSpPr>
          <p:cNvPr id="18" name="组合 17">
            <a:extLst>
              <a:ext uri="{FF2B5EF4-FFF2-40B4-BE49-F238E27FC236}">
                <a16:creationId xmlns:a16="http://schemas.microsoft.com/office/drawing/2014/main" id="{0BB2A389-EC26-1DF5-BC81-5D27E753C7CD}"/>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9510B67-F597-BB54-BA57-5EB0E85E9008}"/>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62AF90D6-7999-EED2-2A5F-053752BE4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9469ECE-8443-CE3C-1573-D4D0C18B6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4AD043E2-44B3-C62B-7A61-532A8318D23C}"/>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灯片编号占位符 1">
            <a:extLst>
              <a:ext uri="{FF2B5EF4-FFF2-40B4-BE49-F238E27FC236}">
                <a16:creationId xmlns:a16="http://schemas.microsoft.com/office/drawing/2014/main" id="{3D9BF940-4347-4779-3E42-0390165F74F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18</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5" name="TextBox 4">
            <a:extLst>
              <a:ext uri="{FF2B5EF4-FFF2-40B4-BE49-F238E27FC236}">
                <a16:creationId xmlns:a16="http://schemas.microsoft.com/office/drawing/2014/main" id="{46B3DF27-6C8D-D522-C3CD-A7CD90DD77AA}"/>
              </a:ext>
            </a:extLst>
          </p:cNvPr>
          <p:cNvSpPr txBox="1"/>
          <p:nvPr/>
        </p:nvSpPr>
        <p:spPr>
          <a:xfrm>
            <a:off x="245762" y="1758347"/>
            <a:ext cx="2849676" cy="400110"/>
          </a:xfrm>
          <a:prstGeom prst="rect">
            <a:avLst/>
          </a:prstGeom>
          <a:noFill/>
        </p:spPr>
        <p:txBody>
          <a:bodyPr wrap="square">
            <a:spAutoFit/>
          </a:bodyPr>
          <a:lstStyle/>
          <a:p>
            <a:pPr marL="342900" indent="-342900">
              <a:buFont typeface="Wingdings" pitchFamily="2" charset="2"/>
              <a:buChar char="ü"/>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2000" dirty="0">
                <a:latin typeface="新宋体" panose="02010609030101010101" pitchFamily="49" charset="-122"/>
                <a:ea typeface="新宋体" panose="02010609030101010101" pitchFamily="49" charset="-122"/>
              </a:rPr>
              <a:t>格式存储图</a:t>
            </a:r>
            <a:endParaRPr lang="en-CN" sz="2000" dirty="0"/>
          </a:p>
        </p:txBody>
      </p:sp>
      <p:sp>
        <p:nvSpPr>
          <p:cNvPr id="6" name="文本框 26">
            <a:extLst>
              <a:ext uri="{FF2B5EF4-FFF2-40B4-BE49-F238E27FC236}">
                <a16:creationId xmlns:a16="http://schemas.microsoft.com/office/drawing/2014/main" id="{BDA4B81A-29BE-5E90-C52C-5764276F3203}"/>
              </a:ext>
            </a:extLst>
          </p:cNvPr>
          <p:cNvSpPr txBox="1"/>
          <p:nvPr/>
        </p:nvSpPr>
        <p:spPr>
          <a:xfrm>
            <a:off x="4043542" y="1758347"/>
            <a:ext cx="2440092" cy="426335"/>
          </a:xfrm>
          <a:prstGeom prst="rect">
            <a:avLst/>
          </a:prstGeom>
          <a:noFill/>
        </p:spPr>
        <p:txBody>
          <a:bodyPr wrap="none" rtlCol="0">
            <a:spAutoFit/>
          </a:bodyPr>
          <a:lstStyle/>
          <a:p>
            <a:pPr marL="342900" indent="-342900" algn="ctr">
              <a:lnSpc>
                <a:spcPct val="120000"/>
              </a:lnSpc>
              <a:buFont typeface="Wingdings" pitchFamily="2" charset="2"/>
              <a:buChar char="ü"/>
            </a:pP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与</a:t>
            </a:r>
            <a:r>
              <a:rPr lang="en-US" altLang="zh-CN" sz="2000" dirty="0" err="1">
                <a:solidFill>
                  <a:schemeClr val="tx1">
                    <a:lumMod val="75000"/>
                    <a:lumOff val="25000"/>
                  </a:schemeClr>
                </a:solidFill>
                <a:latin typeface="Times New Roman" panose="02020603050405020304" pitchFamily="18" charset="0"/>
                <a:ea typeface="SimSun" panose="02010600030101010101" pitchFamily="2" charset="-122"/>
                <a:cs typeface="Times New Roman" panose="02020603050405020304" pitchFamily="18" charset="0"/>
              </a:rPr>
              <a:t>EasyGraph</a:t>
            </a: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兼容</a:t>
            </a:r>
            <a:endParaRPr lang="en-US" altLang="zh-CN"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34B6EB1E-6D43-2D3E-063A-0653EF2AD164}"/>
              </a:ext>
            </a:extLst>
          </p:cNvPr>
          <p:cNvSpPr txBox="1"/>
          <p:nvPr/>
        </p:nvSpPr>
        <p:spPr>
          <a:xfrm>
            <a:off x="8039799" y="1768917"/>
            <a:ext cx="2736232" cy="400110"/>
          </a:xfrm>
          <a:prstGeom prst="rect">
            <a:avLst/>
          </a:prstGeom>
          <a:noFill/>
        </p:spPr>
        <p:txBody>
          <a:bodyPr wrap="square">
            <a:spAutoFit/>
          </a:bodyPr>
          <a:lstStyle/>
          <a:p>
            <a:pPr marL="342900" indent="-342900">
              <a:buFont typeface="Wingdings" pitchFamily="2" charset="2"/>
              <a:buChar char="ü"/>
            </a:pPr>
            <a:r>
              <a:rPr lang="en-US" sz="2000"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sz="2000" dirty="0">
                <a:latin typeface="NSimSun" panose="02010609030101010101" pitchFamily="49" charset="-122"/>
                <a:ea typeface="NSimSun" panose="02010609030101010101" pitchFamily="49" charset="-122"/>
              </a:rPr>
              <a:t>共享内存规约</a:t>
            </a:r>
          </a:p>
        </p:txBody>
      </p:sp>
      <p:pic>
        <p:nvPicPr>
          <p:cNvPr id="10" name="Picture 9">
            <a:extLst>
              <a:ext uri="{FF2B5EF4-FFF2-40B4-BE49-F238E27FC236}">
                <a16:creationId xmlns:a16="http://schemas.microsoft.com/office/drawing/2014/main" id="{BFC2992F-0421-9C0D-CB60-C87865E8BBEB}"/>
              </a:ext>
            </a:extLst>
          </p:cNvPr>
          <p:cNvPicPr>
            <a:picLocks noChangeAspect="1"/>
          </p:cNvPicPr>
          <p:nvPr/>
        </p:nvPicPr>
        <p:blipFill>
          <a:blip r:embed="rId4"/>
          <a:stretch>
            <a:fillRect/>
          </a:stretch>
        </p:blipFill>
        <p:spPr>
          <a:xfrm>
            <a:off x="245762" y="2482549"/>
            <a:ext cx="3632612" cy="2401967"/>
          </a:xfrm>
          <a:prstGeom prst="rect">
            <a:avLst/>
          </a:prstGeom>
        </p:spPr>
      </p:pic>
      <p:pic>
        <p:nvPicPr>
          <p:cNvPr id="12" name="Picture 11">
            <a:extLst>
              <a:ext uri="{FF2B5EF4-FFF2-40B4-BE49-F238E27FC236}">
                <a16:creationId xmlns:a16="http://schemas.microsoft.com/office/drawing/2014/main" id="{2EF71EEC-61BC-4C2B-6819-AEE371B0FEC0}"/>
              </a:ext>
            </a:extLst>
          </p:cNvPr>
          <p:cNvPicPr>
            <a:picLocks noChangeAspect="1"/>
          </p:cNvPicPr>
          <p:nvPr/>
        </p:nvPicPr>
        <p:blipFill>
          <a:blip r:embed="rId5"/>
          <a:stretch>
            <a:fillRect/>
          </a:stretch>
        </p:blipFill>
        <p:spPr>
          <a:xfrm>
            <a:off x="4178477" y="2482548"/>
            <a:ext cx="4135151" cy="2401967"/>
          </a:xfrm>
          <a:prstGeom prst="rect">
            <a:avLst/>
          </a:prstGeom>
        </p:spPr>
      </p:pic>
      <p:pic>
        <p:nvPicPr>
          <p:cNvPr id="17" name="Picture 16">
            <a:extLst>
              <a:ext uri="{FF2B5EF4-FFF2-40B4-BE49-F238E27FC236}">
                <a16:creationId xmlns:a16="http://schemas.microsoft.com/office/drawing/2014/main" id="{1AEBD9E0-C80E-9A2C-64B3-33A80B855AFE}"/>
              </a:ext>
            </a:extLst>
          </p:cNvPr>
          <p:cNvPicPr>
            <a:picLocks noChangeAspect="1"/>
          </p:cNvPicPr>
          <p:nvPr/>
        </p:nvPicPr>
        <p:blipFill>
          <a:blip r:embed="rId6"/>
          <a:stretch>
            <a:fillRect/>
          </a:stretch>
        </p:blipFill>
        <p:spPr>
          <a:xfrm>
            <a:off x="8313628" y="2620580"/>
            <a:ext cx="3720329" cy="2125902"/>
          </a:xfrm>
          <a:prstGeom prst="rect">
            <a:avLst/>
          </a:prstGeom>
        </p:spPr>
      </p:pic>
    </p:spTree>
    <p:extLst>
      <p:ext uri="{BB962C8B-B14F-4D97-AF65-F5344CB8AC3E}">
        <p14:creationId xmlns:p14="http://schemas.microsoft.com/office/powerpoint/2010/main" val="398654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实验</a:t>
            </a: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运行与结果分析</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实验运行</a:t>
            </a: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20</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p>
        </p:txBody>
      </p:sp>
      <p:pic>
        <p:nvPicPr>
          <p:cNvPr id="9" name="图片 8"/>
          <p:cNvPicPr>
            <a:picLocks noChangeAspect="1"/>
          </p:cNvPicPr>
          <p:nvPr/>
        </p:nvPicPr>
        <p:blipFill>
          <a:blip r:embed="rId5"/>
          <a:stretch>
            <a:fillRect/>
          </a:stretch>
        </p:blipFill>
        <p:spPr>
          <a:xfrm>
            <a:off x="1040130" y="1661795"/>
            <a:ext cx="8046720" cy="2026920"/>
          </a:xfrm>
          <a:prstGeom prst="rect">
            <a:avLst/>
          </a:prstGeom>
        </p:spPr>
      </p:pic>
      <p:sp>
        <p:nvSpPr>
          <p:cNvPr id="10" name="TextBox 5"/>
          <p:cNvSpPr txBox="1"/>
          <p:nvPr/>
        </p:nvSpPr>
        <p:spPr>
          <a:xfrm>
            <a:off x="782955" y="4145280"/>
            <a:ext cx="9914255" cy="1652905"/>
          </a:xfrm>
          <a:prstGeom prst="rect">
            <a:avLst/>
          </a:prstGeom>
          <a:noFill/>
        </p:spPr>
        <p:txBody>
          <a:bodyPr wrap="square" rtlCol="0">
            <a:spAutoFit/>
          </a:bodyPr>
          <a:lstStyle/>
          <a:p>
            <a:pPr algn="l">
              <a:lnSpc>
                <a:spcPct val="150000"/>
              </a:lnSpc>
              <a:buClrTx/>
              <a:buSzTx/>
              <a:buFontTx/>
            </a:pPr>
            <a:r>
              <a:rPr lang="zh-CN" altLang="en-US" dirty="0">
                <a:latin typeface="新宋体" panose="02010609030101010101" pitchFamily="49" charset="-122"/>
                <a:ea typeface="新宋体" panose="02010609030101010101" pitchFamily="49" charset="-122"/>
              </a:rPr>
              <a:t>使用NVIDIA CUDA 编译器驱动nvcc来编译我们项目的cu文件生成可执行文件，然后运行可执行文件，输入目标图的路径，即可完成cuda文件的使用。（上图以pagerank运行过程为例，具体运行过程请参照https://github.com/jessicawwen/086-Fudan_DataNET_1和演示视频。</a:t>
            </a:r>
            <a:r>
              <a:rPr lang="en-US" altLang="zh-CN" dirty="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a:p>
            <a:pPr algn="l">
              <a:lnSpc>
                <a:spcPct val="114000"/>
              </a:lnSpc>
              <a:buClrTx/>
              <a:buSzTx/>
              <a:buFontTx/>
            </a:pPr>
            <a:endParaRPr lang="zh-CN" altLang="en-US" dirty="0">
              <a:latin typeface="新宋体" panose="02010609030101010101" pitchFamily="49" charset="-122"/>
              <a:ea typeface="新宋体" panose="0201060903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21</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pic>
        <p:nvPicPr>
          <p:cNvPr id="12" name="Picture 11" descr="A graph of different colored bars&#10;&#10;Description automatically generated">
            <a:extLst>
              <a:ext uri="{FF2B5EF4-FFF2-40B4-BE49-F238E27FC236}">
                <a16:creationId xmlns:a16="http://schemas.microsoft.com/office/drawing/2014/main" id="{8EFB06C0-DD07-58FC-3925-9C7CC9798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674" y="1988070"/>
            <a:ext cx="8816794" cy="45997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3DB6B-869E-B2E7-013A-A6146A6534C8}"/>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CCCB2658-2999-BFEA-5E77-888B6ACFE888}"/>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08A314E0-4D94-6822-49C8-819B825442DB}"/>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5F2F886A-E24B-CA4E-C4F2-11E5096E59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34AFBA0C-FD71-7CB7-9D7B-1187E959B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5EE93928-E91C-FE32-99E2-40400431B8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920526A1-9F3E-8D35-E3CD-B74D3E2FF2E5}"/>
              </a:ext>
            </a:extLst>
          </p:cNvPr>
          <p:cNvSpPr txBox="1"/>
          <p:nvPr/>
        </p:nvSpPr>
        <p:spPr>
          <a:xfrm>
            <a:off x="782846" y="1283020"/>
            <a:ext cx="10348450" cy="369332"/>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E265CC41-0CB3-21DB-30D8-A62BBC89A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22</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AFF6FED4-CDFA-F715-BD31-FA2E085A099A}"/>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3683B836-34DD-B2EB-DDB0-80F5E4344C4E}"/>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a:extLst>
              <a:ext uri="{FF2B5EF4-FFF2-40B4-BE49-F238E27FC236}">
                <a16:creationId xmlns:a16="http://schemas.microsoft.com/office/drawing/2014/main" id="{EAA30603-F29F-973C-C3E3-DB52C08576C6}"/>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pic>
        <p:nvPicPr>
          <p:cNvPr id="13" name="Picture 12" descr="A graph of different colored bars&#10;&#10;Description automatically generated">
            <a:extLst>
              <a:ext uri="{FF2B5EF4-FFF2-40B4-BE49-F238E27FC236}">
                <a16:creationId xmlns:a16="http://schemas.microsoft.com/office/drawing/2014/main" id="{46D1B2CB-01F4-1055-96DB-5D0C1CEF0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55" y="1803257"/>
            <a:ext cx="7772400" cy="4441371"/>
          </a:xfrm>
          <a:prstGeom prst="rect">
            <a:avLst/>
          </a:prstGeom>
        </p:spPr>
      </p:pic>
    </p:spTree>
    <p:extLst>
      <p:ext uri="{BB962C8B-B14F-4D97-AF65-F5344CB8AC3E}">
        <p14:creationId xmlns:p14="http://schemas.microsoft.com/office/powerpoint/2010/main" val="299525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4CC8-9107-22AC-92F4-4030A9414C9F}"/>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AED1C073-6A05-1957-14C8-518AA4BDE139}"/>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75CE31C-64BC-3D90-1855-4BFCA286EFF2}"/>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34A02368-F84D-6EB7-AE11-874B5418F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37B1511-73B0-3BBF-4ED7-787FFE85AB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DF9D60E3-3009-CF3A-059A-2D09DA9F6607}"/>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B8A706EA-9FAE-FAFB-984C-73E7A6E4B54F}"/>
              </a:ext>
            </a:extLst>
          </p:cNvPr>
          <p:cNvSpPr txBox="1"/>
          <p:nvPr/>
        </p:nvSpPr>
        <p:spPr>
          <a:xfrm>
            <a:off x="782846" y="1283020"/>
            <a:ext cx="10348450" cy="646331"/>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有效规模</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计算过程非常类似，因此</a:t>
            </a:r>
            <a:r>
              <a:rPr lang="zh-CN" altLang="en-US">
                <a:latin typeface="Times New Roman" panose="02020603050405020304" pitchFamily="18" charset="0"/>
                <a:ea typeface="新宋体" panose="02010609030101010101" pitchFamily="49" charset="-122"/>
                <a:cs typeface="Times New Roman" panose="02020603050405020304" pitchFamily="18" charset="0"/>
              </a:rPr>
              <a:t>运行时间也相似。</a:t>
            </a:r>
            <a:r>
              <a:rPr lang="zh-CN" altLang="en-US">
                <a:latin typeface="新宋体" panose="02010609030101010101" pitchFamily="49" charset="-122"/>
                <a:ea typeface="新宋体" panose="02010609030101010101" pitchFamily="49" charset="-122"/>
                <a:cs typeface="Menlo" panose="020B0609030804020204" pitchFamily="49" charset="0"/>
              </a:rPr>
              <a:t>可以</a:t>
            </a:r>
            <a:r>
              <a:rPr lang="zh-CN" altLang="en-US" dirty="0">
                <a:latin typeface="新宋体" panose="02010609030101010101" pitchFamily="49" charset="-122"/>
                <a:ea typeface="新宋体" panose="02010609030101010101" pitchFamily="49" charset="-122"/>
                <a:cs typeface="Menlo" panose="020B0609030804020204" pitchFamily="49" charset="0"/>
              </a:rPr>
              <a:t>看出目前的实现在较大的图上</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加速效果较好。</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7722CCB3-82AE-6617-E472-3213BB80D50D}"/>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23</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1D374941-EE7A-36E0-1B3A-E1922C0C3DD9}"/>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F709A2DB-20CF-334A-5D9D-DB8A07AE4FC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a:extLst>
              <a:ext uri="{FF2B5EF4-FFF2-40B4-BE49-F238E27FC236}">
                <a16:creationId xmlns:a16="http://schemas.microsoft.com/office/drawing/2014/main" id="{BFE088D6-625E-EE21-AF28-49E3DA0367E0}"/>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pic>
        <p:nvPicPr>
          <p:cNvPr id="13" name="Picture 12" descr="A graph of different colored bars&#10;&#10;Description automatically generated">
            <a:extLst>
              <a:ext uri="{FF2B5EF4-FFF2-40B4-BE49-F238E27FC236}">
                <a16:creationId xmlns:a16="http://schemas.microsoft.com/office/drawing/2014/main" id="{5A2DABBF-956D-E8F1-F166-570A4FF02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63" y="2327813"/>
            <a:ext cx="5667855" cy="3778570"/>
          </a:xfrm>
          <a:prstGeom prst="rect">
            <a:avLst/>
          </a:prstGeom>
        </p:spPr>
      </p:pic>
      <p:pic>
        <p:nvPicPr>
          <p:cNvPr id="24" name="Picture 23" descr="A graph of different colored bars&#10;&#10;Description automatically generated">
            <a:extLst>
              <a:ext uri="{FF2B5EF4-FFF2-40B4-BE49-F238E27FC236}">
                <a16:creationId xmlns:a16="http://schemas.microsoft.com/office/drawing/2014/main" id="{64C7D505-5923-D0BA-28E7-9186AA46B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7895" y="2379381"/>
            <a:ext cx="5667855" cy="3778570"/>
          </a:xfrm>
          <a:prstGeom prst="rect">
            <a:avLst/>
          </a:prstGeom>
        </p:spPr>
      </p:pic>
    </p:spTree>
    <p:extLst>
      <p:ext uri="{BB962C8B-B14F-4D97-AF65-F5344CB8AC3E}">
        <p14:creationId xmlns:p14="http://schemas.microsoft.com/office/powerpoint/2010/main" val="410365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重要程度（</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24</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pagerank"/>
          <p:cNvPicPr>
            <a:picLocks noChangeAspect="1"/>
          </p:cNvPicPr>
          <p:nvPr/>
        </p:nvPicPr>
        <p:blipFill>
          <a:blip r:embed="rId4"/>
          <a:stretch>
            <a:fillRect/>
          </a:stretch>
        </p:blipFill>
        <p:spPr>
          <a:xfrm>
            <a:off x="1454785" y="1988820"/>
            <a:ext cx="9282430" cy="4641850"/>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最小生成树</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5" name="图片 4" descr="res"/>
          <p:cNvPicPr>
            <a:picLocks noChangeAspect="1"/>
          </p:cNvPicPr>
          <p:nvPr/>
        </p:nvPicPr>
        <p:blipFill>
          <a:blip r:embed="rId4"/>
          <a:stretch>
            <a:fillRect/>
          </a:stretch>
        </p:blipFill>
        <p:spPr>
          <a:xfrm>
            <a:off x="1304743" y="1955150"/>
            <a:ext cx="9304655" cy="465264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25</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无向图聚类系数（</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clustering coefficient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26</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lusterings"/>
          <p:cNvPicPr>
            <a:picLocks noChangeAspect="1"/>
          </p:cNvPicPr>
          <p:nvPr/>
        </p:nvPicPr>
        <p:blipFill>
          <a:blip r:embed="rId4"/>
          <a:stretch>
            <a:fillRect/>
          </a:stretch>
        </p:blipFill>
        <p:spPr>
          <a:xfrm>
            <a:off x="1319530" y="2036445"/>
            <a:ext cx="9163050" cy="4581525"/>
          </a:xfrm>
          <a:prstGeom prst="rect">
            <a:avLst/>
          </a:prstGeom>
        </p:spPr>
      </p:pic>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1400066" y="1131890"/>
            <a:ext cx="10348450" cy="92202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无向图连通分量（</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connected_components</a:t>
            </a:r>
            <a:r>
              <a:rPr lang="zh-CN" dirty="0">
                <a:latin typeface="新宋体" panose="02010609030101010101" pitchFamily="49" charset="-122"/>
                <a:ea typeface="新宋体" panose="02010609030101010101" pitchFamily="49" charset="-122"/>
                <a:cs typeface="Menlo" panose="020B0609030804020204" pitchFamily="49"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会带来明显的加速效果。目前测试的图规模还较小，可能导致核间通信的时间显著大于</a:t>
            </a:r>
            <a:r>
              <a:rPr lang="en-US" altLang="zh-CN" dirty="0">
                <a:latin typeface="新宋体" panose="02010609030101010101" pitchFamily="49" charset="-122"/>
                <a:ea typeface="新宋体" panose="02010609030101010101" pitchFamily="49" charset="-122"/>
                <a:cs typeface="Menlo" panose="020B0609030804020204" pitchFamily="49" charset="0"/>
              </a:rPr>
              <a:t>cpu</a:t>
            </a:r>
            <a:r>
              <a:rPr lang="zh-CN" altLang="en-US" dirty="0">
                <a:latin typeface="新宋体" panose="02010609030101010101" pitchFamily="49" charset="-122"/>
                <a:ea typeface="新宋体" panose="02010609030101010101" pitchFamily="49" charset="-122"/>
                <a:cs typeface="Menlo" panose="020B0609030804020204" pitchFamily="49" charset="0"/>
              </a:rPr>
              <a:t>版本的计算，可能会在比较大的计算规模图才能看到加速比。</a:t>
            </a: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27</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onnected_components"/>
          <p:cNvPicPr>
            <a:picLocks noChangeAspect="1"/>
          </p:cNvPicPr>
          <p:nvPr/>
        </p:nvPicPr>
        <p:blipFill>
          <a:blip r:embed="rId4"/>
          <a:stretch>
            <a:fillRect/>
          </a:stretch>
        </p:blipFill>
        <p:spPr>
          <a:xfrm>
            <a:off x="1809750" y="2249805"/>
            <a:ext cx="8858250" cy="4429125"/>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484378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本项目针对一些常用的图分析函数和结构洞函数的CUDA加速实现进行了前期调研和具体实现，并最终搭载在EasyGraph这个开源图分析工具集上，利用真实世界的开放数据集进行测试，得出结果。思考了如何显著提升大规模图数据的处理性能。实验结果表明：</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1. GPU实现相较于CPU在大规模图上，对比运行时间获得了显著加速。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2. 基于开源图分析工具EasyGraph开发的</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CUDA</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编程补全了传统图分析库的部分不足。</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3. 对于稀疏图，我们使用</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CSR</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格式存储，取得良好提升。如MST算法在稀疏图得到超过</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sym typeface="+mn-ea"/>
              </a:rPr>
              <a:t>500倍</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的加速。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同时我们还对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实现结果与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基准结果进行了比对。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基准完全一致，证明了算法的正确性。</a:t>
            </a: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rPr>
              <a:t>未来，我们将继续优化现有实现的</a:t>
            </a:r>
            <a:r>
              <a:rPr lang="en-US" altLang="zh-CN" dirty="0">
                <a:latin typeface="新宋体" panose="02010609030101010101" pitchFamily="49" charset="-122"/>
                <a:ea typeface="新宋体" panose="02010609030101010101" pitchFamily="49" charset="-122"/>
                <a:cs typeface="Menlo" panose="020B0609030804020204" pitchFamily="49"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函数，并基于更多图分析方法探索新的并行实现思路，不断提高固有算力可以触及的运行速度，更好地服务于开源数字生态和开放数据分析。</a:t>
            </a:r>
          </a:p>
          <a:p>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29</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这种</a:t>
            </a:r>
            <a:r>
              <a:rPr kumimoji="1" lang="zh-CN" altLang="en-US" dirty="0">
                <a:latin typeface="新宋体" panose="02010609030101010101" pitchFamily="49" charset="-122"/>
                <a:ea typeface="新宋体" panose="02010609030101010101" pitchFamily="49" charset="-122"/>
                <a:cs typeface="新宋体" panose="02010609030101010101" pitchFamily="49" charset="-122"/>
                <a:sym typeface="+mn-ea"/>
              </a:rPr>
              <a:t>大规模开源协作网络的</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sym typeface="+mn-ea"/>
              </a:rPr>
              <a:t>信息层次和社区结构也日益复杂。</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为例，它具有</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公开仓库和</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总贡献次数。</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大量的交互信息形成的此类大型</a:t>
            </a:r>
            <a:r>
              <a:rPr lang="zh-CN" altLang="en-US" dirty="0">
                <a:solidFill>
                  <a:sysClr val="windowText" lastClr="000000">
                    <a:lumMod val="75000"/>
                    <a:lumOff val="25000"/>
                  </a:sysClr>
                </a:solidFill>
                <a:latin typeface="新宋体" panose="02010609030101010101" pitchFamily="49" charset="-122"/>
                <a:ea typeface="新宋体"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的用户所拥有的强大算力。</a:t>
            </a: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4"/>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5"/>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6"/>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7"/>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8"/>
            <a:stretch>
              <a:fillRect/>
            </a:stretch>
          </p:blipFill>
          <p:spPr>
            <a:xfrm>
              <a:off x="2476045" y="5642070"/>
              <a:ext cx="2536395" cy="600897"/>
            </a:xfrm>
            <a:prstGeom prst="rect">
              <a:avLst/>
            </a:prstGeom>
          </p:spPr>
        </p:pic>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p>
        </p:txBody>
      </p:sp>
      <p:pic>
        <p:nvPicPr>
          <p:cNvPr id="5" name="图片 1"/>
          <p:cNvPicPr>
            <a:picLocks noChangeAspect="1"/>
          </p:cNvPicPr>
          <p:nvPr/>
        </p:nvPicPr>
        <p:blipFill>
          <a:blip r:embed="rId5"/>
          <a:stretch>
            <a:fillRect/>
          </a:stretch>
        </p:blipFill>
        <p:spPr>
          <a:xfrm>
            <a:off x="7870934" y="1660358"/>
            <a:ext cx="2154141" cy="1784411"/>
          </a:xfrm>
          <a:prstGeom prst="rect">
            <a:avLst/>
          </a:prstGeom>
        </p:spPr>
      </p:pic>
      <p:pic>
        <p:nvPicPr>
          <p:cNvPr id="6" name="图片 3"/>
          <p:cNvPicPr>
            <a:picLocks noChangeAspect="1"/>
          </p:cNvPicPr>
          <p:nvPr/>
        </p:nvPicPr>
        <p:blipFill>
          <a:blip r:embed="rId6"/>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extLst>
                    <a:ext uri="{9D8B030D-6E8A-4147-A177-3AD203B41FA5}">
                      <a16:colId xmlns:a16="http://schemas.microsoft.com/office/drawing/2014/main" val="20000"/>
                    </a:ext>
                  </a:extLst>
                </a:gridCol>
                <a:gridCol w="1154555">
                  <a:extLst>
                    <a:ext uri="{9D8B030D-6E8A-4147-A177-3AD203B41FA5}">
                      <a16:colId xmlns:a16="http://schemas.microsoft.com/office/drawing/2014/main" val="20001"/>
                    </a:ext>
                  </a:extLst>
                </a:gridCol>
                <a:gridCol w="1222310">
                  <a:extLst>
                    <a:ext uri="{9D8B030D-6E8A-4147-A177-3AD203B41FA5}">
                      <a16:colId xmlns:a16="http://schemas.microsoft.com/office/drawing/2014/main" val="20002"/>
                    </a:ext>
                  </a:extLst>
                </a:gridCol>
                <a:gridCol w="1455575">
                  <a:extLst>
                    <a:ext uri="{9D8B030D-6E8A-4147-A177-3AD203B41FA5}">
                      <a16:colId xmlns:a16="http://schemas.microsoft.com/office/drawing/2014/main" val="20003"/>
                    </a:ext>
                  </a:extLst>
                </a:gridCol>
                <a:gridCol w="1558213">
                  <a:extLst>
                    <a:ext uri="{9D8B030D-6E8A-4147-A177-3AD203B41FA5}">
                      <a16:colId xmlns:a16="http://schemas.microsoft.com/office/drawing/2014/main" val="20004"/>
                    </a:ext>
                  </a:extLst>
                </a:gridCol>
                <a:gridCol w="1483567">
                  <a:extLst>
                    <a:ext uri="{9D8B030D-6E8A-4147-A177-3AD203B41FA5}">
                      <a16:colId xmlns:a16="http://schemas.microsoft.com/office/drawing/2014/main" val="20005"/>
                    </a:ext>
                  </a:extLst>
                </a:gridCol>
                <a:gridCol w="1899121">
                  <a:extLst>
                    <a:ext uri="{9D8B030D-6E8A-4147-A177-3AD203B41FA5}">
                      <a16:colId xmlns:a16="http://schemas.microsoft.com/office/drawing/2014/main" val="20006"/>
                    </a:ext>
                  </a:extLst>
                </a:gridCol>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en-CN"/>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p>
                  </a:txBody>
                  <a:tcPr/>
                </a:tc>
                <a:tc hMerge="1">
                  <a:txBody>
                    <a:bodyPr/>
                    <a:lstStyle/>
                    <a:p>
                      <a:endParaRPr lang="en-CN"/>
                    </a:p>
                  </a:txBody>
                  <a:tcPr/>
                </a:tc>
                <a:extLst>
                  <a:ext uri="{0D108BD9-81ED-4DB2-BD59-A6C34878D82A}">
                    <a16:rowId xmlns:a16="http://schemas.microsoft.com/office/drawing/2014/main" val="10000"/>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algn="ctr"/>
                      <a:r>
                        <a:rPr lang="en-US" b="0" dirty="0">
                          <a:latin typeface="Times New Roman" panose="02020603050405020304" pitchFamily="18" charset="0"/>
                          <a:cs typeface="Times New Roman" panose="02020603050405020304" pitchFamily="18" charset="0"/>
                        </a:rPr>
                        <a:t>NetworkX</a:t>
                      </a:r>
                    </a:p>
                  </a:txBody>
                  <a:tcPr/>
                </a:tc>
                <a:extLst>
                  <a:ext uri="{0D108BD9-81ED-4DB2-BD59-A6C34878D82A}">
                    <a16:rowId xmlns:a16="http://schemas.microsoft.com/office/drawing/2014/main" val="10001"/>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p>
                  </a:txBody>
                  <a:tcPr/>
                </a:tc>
                <a:tc>
                  <a:txBody>
                    <a:bodyPr/>
                    <a:lstStyle/>
                    <a:p>
                      <a:pPr algn="ctr"/>
                      <a:r>
                        <a:rPr lang="en-US" b="0" dirty="0">
                          <a:latin typeface="Times New Roman" panose="02020603050405020304" pitchFamily="18" charset="0"/>
                          <a:cs typeface="Times New Roman" panose="02020603050405020304" pitchFamily="18" charset="0"/>
                        </a:rPr>
                        <a:t>1.44s</a:t>
                      </a:r>
                    </a:p>
                  </a:txBody>
                  <a:tcPr/>
                </a:tc>
                <a:tc>
                  <a:txBody>
                    <a:bodyPr/>
                    <a:lstStyle/>
                    <a:p>
                      <a:pPr algn="ctr"/>
                      <a:r>
                        <a:rPr lang="en-US" b="0" dirty="0">
                          <a:latin typeface="Times New Roman" panose="02020603050405020304" pitchFamily="18" charset="0"/>
                          <a:cs typeface="Times New Roman" panose="02020603050405020304" pitchFamily="18" charset="0"/>
                        </a:rPr>
                        <a:t>1.97s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2"/>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3"/>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4"/>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5"/>
                  </a:ext>
                </a:extLst>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p>
        </p:txBody>
      </p:sp>
      <p:pic>
        <p:nvPicPr>
          <p:cNvPr id="3" name="图片 2"/>
          <p:cNvPicPr>
            <a:picLocks noChangeAspect="1"/>
          </p:cNvPicPr>
          <p:nvPr/>
        </p:nvPicPr>
        <p:blipFill>
          <a:blip r:embed="rId4"/>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p>
        </p:txBody>
      </p:sp>
      <p:pic>
        <p:nvPicPr>
          <p:cNvPr id="2" name="图片 1"/>
          <p:cNvPicPr/>
          <p:nvPr/>
        </p:nvPicPr>
        <p:blipFill>
          <a:blip r:embed="rId4"/>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5"/>
          <a:stretch>
            <a:fillRect/>
          </a:stretch>
        </p:blipFill>
        <p:spPr>
          <a:xfrm>
            <a:off x="3857018" y="2227113"/>
            <a:ext cx="7305828" cy="3550870"/>
          </a:xfrm>
          <a:prstGeom prst="rect">
            <a:avLst/>
          </a:prstGeom>
        </p:spPr>
      </p:pic>
      <p:pic>
        <p:nvPicPr>
          <p:cNvPr id="6" name="Picture 7"/>
          <p:cNvPicPr>
            <a:picLocks noChangeAspect="1"/>
          </p:cNvPicPr>
          <p:nvPr/>
        </p:nvPicPr>
        <p:blipFill>
          <a:blip r:embed="rId6"/>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优化图分析算法。</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429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a="http://schemas.openxmlformats.org/drawingml/2006/main" xmlns:r="http://schemas.openxmlformats.org/officeDocument/2006/relationships" xmlns:p="http://schemas.openxmlformats.org/presentationml/2006/main">
  <p:tag name="ISLIDE.ICON" val="#394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2042</Words>
  <Application>Microsoft Macintosh PowerPoint</Application>
  <PresentationFormat>Widescreen</PresentationFormat>
  <Paragraphs>221</Paragraphs>
  <Slides>30</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vt:i4>
      </vt:variant>
    </vt:vector>
  </HeadingPairs>
  <TitlesOfParts>
    <vt:vector size="45" baseType="lpstr">
      <vt:lpstr>等线</vt:lpstr>
      <vt:lpstr>等线 Light</vt:lpstr>
      <vt:lpstr>Microsoft JhengHei UI</vt:lpstr>
      <vt:lpstr>微软雅黑</vt:lpstr>
      <vt:lpstr>新宋体</vt:lpstr>
      <vt:lpstr>新宋体</vt:lpstr>
      <vt:lpstr>黑体</vt:lpstr>
      <vt:lpstr>SimSun</vt:lpstr>
      <vt:lpstr>Arial</vt:lpstr>
      <vt:lpstr>Calibri</vt:lpstr>
      <vt:lpstr>Eras Demi ITC</vt:lpstr>
      <vt:lpstr>Times New Roman</vt:lpstr>
      <vt:lpstr>Wingdings</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Wen Wen</cp:lastModifiedBy>
  <cp:revision>198</cp:revision>
  <dcterms:created xsi:type="dcterms:W3CDTF">2020-11-21T03:02:00Z</dcterms:created>
  <dcterms:modified xsi:type="dcterms:W3CDTF">2025-01-02T03:41:49Z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8DDADC21F5774CD188D9ECBDD41F6875_13</vt:lpwstr>
  </property>
  <property fmtid="{D5CDD505-2E9C-101B-9397-08002B2CF9AE}" pid="3" name="KSOProductBuildVer">
    <vt:lpwstr>2052-12.1.0.19302</vt:lpwstr>
  </property>
</Properties>
</file>